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7" r:id="rId6"/>
    <p:sldId id="294" r:id="rId7"/>
    <p:sldId id="298" r:id="rId8"/>
    <p:sldId id="299" r:id="rId9"/>
    <p:sldId id="300" r:id="rId10"/>
    <p:sldId id="282" r:id="rId11"/>
    <p:sldId id="279" r:id="rId12"/>
    <p:sldId id="280" r:id="rId13"/>
    <p:sldId id="281" r:id="rId14"/>
    <p:sldId id="284" r:id="rId15"/>
    <p:sldId id="288" r:id="rId16"/>
    <p:sldId id="290" r:id="rId17"/>
    <p:sldId id="289" r:id="rId18"/>
    <p:sldId id="292" r:id="rId19"/>
    <p:sldId id="293" r:id="rId20"/>
    <p:sldId id="266" r:id="rId21"/>
    <p:sldId id="261" r:id="rId2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35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1C0301E-2321-4F52-B85E-5901506D265C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2019/5/29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29B22C3-6CB1-491B-AD00-E0837F23A3F3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A3C37BE-C303-496D-B5CD-85F2937540FC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CN" smtClean="0"/>
              <a:pPr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490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392AAC-879E-4B39-8824-AF6B730A809E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1" name="图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118C275-B304-48F5-8C4F-015CBCF4E7C1}" type="datetime1">
              <a:rPr lang="zh-CN" altLang="en-US" smtClean="0"/>
              <a:pPr/>
              <a:t>2019/5/29</a:t>
            </a:fld>
            <a:r>
              <a:rPr lang="zh-CN" altLang="en-US" dirty="0"/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791AA9-DDCB-4BA8-AD1D-963A3AA00622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70426F-E661-472B-BE42-25E072CD46D9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grpSp>
        <p:nvGrpSpPr>
          <p:cNvPr id="7" name="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接连接符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​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BA78444-6099-4C0A-A3A9-C6F3C5D7F289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包含图片的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接连接符​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 dirty="0"/>
          </a:p>
        </p:txBody>
      </p:sp>
      <p:pic>
        <p:nvPicPr>
          <p:cNvPr id="10" name="图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19" name="说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CN" altLang="en-US" sz="1200" b="1" i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注意：</a:t>
            </a:r>
          </a:p>
          <a:p>
            <a:pPr rtl="0"/>
            <a:r>
              <a:rPr lang="zh-CN" altLang="en-US" sz="1200" i="1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若要更改此幻灯片上的图像，请选择该图片，并将其删除。然后单击占位符中的图片图标以插入自己的图像。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​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noProof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接连接符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F5F6A19-70BF-4380-9A40-68C9536408C6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​</a:t>
            </a:r>
            <a:fld id="{6017EB90-196C-4C15-BD31-13E0E0436C73}" type="datetime1">
              <a:rPr lang="zh-CN" altLang="en-US" smtClean="0"/>
              <a:pPr/>
              <a:t>2019/5/29</a:t>
            </a:fld>
            <a:r>
              <a:rPr lang="zh-CN" altLang="en-US" dirty="0"/>
              <a:t>​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1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1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2EC0F41-B48F-4298-A7F6-618EB9D22195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DB2D836-56E8-4B15-857C-14B1A5B3B67B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8D929F-7D8C-4CC3-8AC7-BB9B8FE2DEBF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92ACC-8BC8-4C9E-9D2B-0669DA5038B6}" type="datetime1">
              <a:rPr lang="zh-CN" altLang="en-US" smtClean="0"/>
              <a:pPr/>
              <a:t>2019/5/29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FF54DE5-C571-48E8-A5BC-B369434E2F44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  <a:p>
            <a:pPr lvl="5" rtl="0"/>
            <a:r>
              <a:rPr lang="zh-CN" altLang="en-US" noProof="0" dirty="0"/>
              <a:t>第六级</a:t>
            </a:r>
          </a:p>
          <a:p>
            <a:pPr lvl="6" rtl="0"/>
            <a:r>
              <a:rPr lang="zh-CN" altLang="en-US" noProof="0" dirty="0"/>
              <a:t>第七级</a:t>
            </a:r>
          </a:p>
          <a:p>
            <a:pPr lvl="7" rtl="0"/>
            <a:r>
              <a:rPr lang="zh-CN" altLang="en-US" noProof="0" dirty="0"/>
              <a:t>第八级</a:t>
            </a:r>
          </a:p>
          <a:p>
            <a:pPr lvl="8" rtl="0"/>
            <a:r>
              <a:rPr lang="zh-CN" altLang="en-US" noProof="0" dirty="0"/>
              <a:t>第九级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​</a:t>
            </a:r>
            <a:fld id="{660B6A15-7713-4A08-BBFD-F297CCC2B976}" type="datetime1">
              <a:rPr lang="zh-CN" altLang="en-US" smtClean="0"/>
              <a:pPr/>
              <a:t>2019/5/29</a:t>
            </a:fld>
            <a:r>
              <a:rPr lang="zh-CN" altLang="en-US" dirty="0"/>
              <a:t>​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0FF54DE5-C571-48E8-A5BC-B369434E2F44}" type="slidenum">
              <a:rPr lang="en-US" altLang="zh-CN" noProof="0" smtClean="0"/>
              <a:pPr algn="r"/>
              <a:t>‹#›</a:t>
            </a:fld>
            <a:endParaRPr lang="zh-CN" altLang="en-US" noProof="0" dirty="0"/>
          </a:p>
        </p:txBody>
      </p:sp>
      <p:grpSp>
        <p:nvGrpSpPr>
          <p:cNvPr id="15" name="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接连接符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07951" y="2467939"/>
            <a:ext cx="6302055" cy="888368"/>
          </a:xfrm>
        </p:spPr>
        <p:txBody>
          <a:bodyPr rtlCol="0" anchor="ctr"/>
          <a:lstStyle/>
          <a:p>
            <a:pPr rtl="0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钉钉审批流程说明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167901" y="4238319"/>
            <a:ext cx="3185089" cy="955565"/>
          </a:xfrm>
        </p:spPr>
        <p:txBody>
          <a:bodyPr rtlCol="0"/>
          <a:lstStyle/>
          <a:p>
            <a:pPr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遂昌县教育局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2019.5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占位符 3" descr="桌上一本打开的书，书架在背景中模糊显示" title="示例图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7B2E6DC-E0CF-4953-A5B8-D6F040DE0B57}"/>
              </a:ext>
            </a:extLst>
          </p:cNvPr>
          <p:cNvSpPr txBox="1"/>
          <p:nvPr/>
        </p:nvSpPr>
        <p:spPr>
          <a:xfrm>
            <a:off x="461990" y="3583321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校（园）长外出审批、单位集体外出、</a:t>
            </a:r>
            <a:r>
              <a:rPr lang="zh-CN" altLang="en-US" dirty="0"/>
              <a:t>教师长假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A82AE71-6831-4F51-A2F6-2BC59C6B918F}"/>
              </a:ext>
            </a:extLst>
          </p:cNvPr>
          <p:cNvCxnSpPr>
            <a:cxnSpLocks/>
          </p:cNvCxnSpPr>
          <p:nvPr/>
        </p:nvCxnSpPr>
        <p:spPr>
          <a:xfrm>
            <a:off x="367469" y="3414958"/>
            <a:ext cx="604999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4" y="1729045"/>
            <a:ext cx="2539019" cy="45138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51" y="1729044"/>
            <a:ext cx="2539018" cy="45138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267" y="1729044"/>
            <a:ext cx="2539019" cy="45138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084" y="1729043"/>
            <a:ext cx="2539019" cy="451381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箭头连接符 13"/>
          <p:cNvCxnSpPr/>
          <p:nvPr/>
        </p:nvCxnSpPr>
        <p:spPr>
          <a:xfrm flipV="1">
            <a:off x="2169042" y="2147778"/>
            <a:ext cx="627321" cy="15948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1104900" y="3742660"/>
            <a:ext cx="596309" cy="7442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84244" y="21849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24585" y="36324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7208874" y="2775098"/>
            <a:ext cx="691117" cy="35087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899991" y="258120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10280593" y="4550735"/>
            <a:ext cx="405128" cy="37213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651201" y="436606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08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8" y="1828280"/>
            <a:ext cx="7287025" cy="438437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6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24" y="1879893"/>
            <a:ext cx="8840434" cy="426779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4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45" y="1733680"/>
            <a:ext cx="8716591" cy="449642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0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45" y="1787856"/>
            <a:ext cx="9078592" cy="423921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6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60" y="1628030"/>
            <a:ext cx="9573961" cy="4324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1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5</a:t>
            </a:r>
            <a:r>
              <a:rPr lang="zh-CN" altLang="en-US" dirty="0"/>
              <a:t>、审批单打印（</a:t>
            </a:r>
            <a:r>
              <a:rPr lang="en-US" altLang="zh-CN" dirty="0"/>
              <a:t>PC</a:t>
            </a:r>
            <a:r>
              <a:rPr lang="zh-CN" altLang="en-US" dirty="0"/>
              <a:t>端钉钉）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72" y="1441590"/>
            <a:ext cx="7611537" cy="48679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9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4" descr="书架上书籍的特写，前景和背景中更多书籍模糊显示" title="示例图片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校（园）长外出请假，学校集体外出学习申请将采用钉钉进行审批，请相关人员下载钉钉软件并按此流程进行操作。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51466" y="4262552"/>
            <a:ext cx="10071099" cy="509750"/>
          </a:xfrm>
        </p:spPr>
        <p:txBody>
          <a:bodyPr rtlCol="0"/>
          <a:lstStyle/>
          <a:p>
            <a:pPr rtl="0"/>
            <a:r>
              <a:rPr lang="zh-CN" altLang="en-US" dirty="0"/>
              <a:t>如有疑问，请联系纪旭耀老师（</a:t>
            </a:r>
            <a:r>
              <a:rPr lang="en-US" altLang="zh-CN" dirty="0"/>
              <a:t>13867086700,696700)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A6E1C-F137-4D91-B402-D1A48845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遂昌县学校（幼儿园）外出请假报告制度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177C0-9CF9-44F1-8A2F-B81D40C0E6C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遂教发</a:t>
            </a:r>
            <a:r>
              <a:rPr lang="en-US" altLang="zh-CN" dirty="0"/>
              <a:t>〔2017〕26</a:t>
            </a:r>
            <a:r>
              <a:rPr lang="zh-CN" altLang="en-US" dirty="0"/>
              <a:t>号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1. </a:t>
            </a:r>
            <a:r>
              <a:rPr lang="zh-CN" altLang="en-US" dirty="0"/>
              <a:t>学校（幼儿园）正副校（园）长到县外开会、学习培训、联系工作、参观考察、疗养休假、出国（境）执行公务（考察）等因公外出或因私请假，应事先填写</a:t>
            </a:r>
            <a:r>
              <a:rPr lang="en-US" altLang="zh-CN" dirty="0"/>
              <a:t>《</a:t>
            </a:r>
            <a:r>
              <a:rPr lang="zh-CN" altLang="en-US" dirty="0"/>
              <a:t>遂昌县学校（幼儿园）领导干部外出请假审批表</a:t>
            </a:r>
            <a:r>
              <a:rPr lang="en-US" altLang="zh-CN" dirty="0"/>
              <a:t>》</a:t>
            </a:r>
            <a:r>
              <a:rPr lang="zh-CN" altLang="en-US" dirty="0"/>
              <a:t>，按以下规定履行请假报告制度：三天以内的，由学校安全联络科室的分管领导（以下简称学校联系领导）审批，报人事科备案；三天及以上的，先由学校联系领导审核，再经局主要领导审批，交人事科备案。正副校（园）长因公外出，应告之与外出内容相关的职能科室。县管领导按县委有关规定执行，审批后报一份到人事科备案。</a:t>
            </a:r>
          </a:p>
        </p:txBody>
      </p:sp>
    </p:spTree>
    <p:extLst>
      <p:ext uri="{BB962C8B-B14F-4D97-AF65-F5344CB8AC3E}">
        <p14:creationId xmlns:p14="http://schemas.microsoft.com/office/powerpoint/2010/main" val="27528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C860C-09E2-4D02-B0EE-0916A96F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、请假审批流程（校园长外出学习审批）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2FAD18F-041F-4B02-82C2-30BEF27F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6" y="1515612"/>
            <a:ext cx="2425667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2E397B-7294-4A6B-A852-DC9DFF739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84" y="1515612"/>
            <a:ext cx="2425669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738C0D-7947-4300-B3B0-8F220E507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04" y="1515612"/>
            <a:ext cx="2425669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4671F455-6F45-4E02-A8B5-F03ECCF743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024" y="1515612"/>
            <a:ext cx="2425668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090686C0-9E6F-4722-B9EB-16550B6D089B}"/>
              </a:ext>
            </a:extLst>
          </p:cNvPr>
          <p:cNvSpPr/>
          <p:nvPr/>
        </p:nvSpPr>
        <p:spPr>
          <a:xfrm>
            <a:off x="1761688" y="5796793"/>
            <a:ext cx="1565045" cy="285226"/>
          </a:xfrm>
          <a:prstGeom prst="wedgeRoundRectCallout">
            <a:avLst>
              <a:gd name="adj1" fmla="val -25363"/>
              <a:gd name="adj2" fmla="val 10945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、点击中间图标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C1F607EE-BF81-44A0-BB22-61F8C4367B1E}"/>
              </a:ext>
            </a:extLst>
          </p:cNvPr>
          <p:cNvSpPr/>
          <p:nvPr/>
        </p:nvSpPr>
        <p:spPr>
          <a:xfrm>
            <a:off x="1251358" y="4035612"/>
            <a:ext cx="1565045" cy="285226"/>
          </a:xfrm>
          <a:prstGeom prst="wedgeRoundRectCallout">
            <a:avLst>
              <a:gd name="adj1" fmla="val -11962"/>
              <a:gd name="adj2" fmla="val 1447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、点击审批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6C4B63C5-CA8B-4861-9313-4FD5E8D2854A}"/>
              </a:ext>
            </a:extLst>
          </p:cNvPr>
          <p:cNvSpPr/>
          <p:nvPr/>
        </p:nvSpPr>
        <p:spPr>
          <a:xfrm>
            <a:off x="4040695" y="4304061"/>
            <a:ext cx="1565045" cy="477664"/>
          </a:xfrm>
          <a:prstGeom prst="wedgeRoundRectCallout">
            <a:avLst>
              <a:gd name="adj1" fmla="val 20199"/>
              <a:gd name="adj2" fmla="val -11996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、选择校园长外出学习审批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208DCBC-995D-4500-B1A1-C38A07590DF5}"/>
              </a:ext>
            </a:extLst>
          </p:cNvPr>
          <p:cNvSpPr/>
          <p:nvPr/>
        </p:nvSpPr>
        <p:spPr>
          <a:xfrm>
            <a:off x="6736360" y="3146378"/>
            <a:ext cx="1107346" cy="1778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、根据实际进行填报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48DABF5-FF7C-4395-B992-FB1CEBF12521}"/>
              </a:ext>
            </a:extLst>
          </p:cNvPr>
          <p:cNvCxnSpPr/>
          <p:nvPr/>
        </p:nvCxnSpPr>
        <p:spPr>
          <a:xfrm flipV="1">
            <a:off x="7667538" y="2357306"/>
            <a:ext cx="665988" cy="74662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EDB7AEE-46A8-44B2-AAF2-FE5F5D995DAC}"/>
              </a:ext>
            </a:extLst>
          </p:cNvPr>
          <p:cNvCxnSpPr/>
          <p:nvPr/>
        </p:nvCxnSpPr>
        <p:spPr>
          <a:xfrm flipV="1">
            <a:off x="7776594" y="2952925"/>
            <a:ext cx="310393" cy="1934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E339E37-CCDC-4382-B174-34DE812FCCF7}"/>
              </a:ext>
            </a:extLst>
          </p:cNvPr>
          <p:cNvCxnSpPr/>
          <p:nvPr/>
        </p:nvCxnSpPr>
        <p:spPr>
          <a:xfrm>
            <a:off x="7894433" y="3548543"/>
            <a:ext cx="42572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7F1FE23-707D-4E94-9D28-AE8593FF0432}"/>
              </a:ext>
            </a:extLst>
          </p:cNvPr>
          <p:cNvCxnSpPr/>
          <p:nvPr/>
        </p:nvCxnSpPr>
        <p:spPr>
          <a:xfrm flipV="1">
            <a:off x="7843706" y="3280095"/>
            <a:ext cx="310393" cy="14890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4A7BF3B-73AA-4646-AB56-7C4DFE078354}"/>
              </a:ext>
            </a:extLst>
          </p:cNvPr>
          <p:cNvCxnSpPr/>
          <p:nvPr/>
        </p:nvCxnSpPr>
        <p:spPr>
          <a:xfrm>
            <a:off x="7894433" y="3887309"/>
            <a:ext cx="425722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75759CD-89EE-4552-BB82-AAB65E70A866}"/>
              </a:ext>
            </a:extLst>
          </p:cNvPr>
          <p:cNvCxnSpPr/>
          <p:nvPr/>
        </p:nvCxnSpPr>
        <p:spPr>
          <a:xfrm>
            <a:off x="7843706" y="4320838"/>
            <a:ext cx="369116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670F4E6D-D5CE-439D-AB99-F028322339C5}"/>
              </a:ext>
            </a:extLst>
          </p:cNvPr>
          <p:cNvSpPr/>
          <p:nvPr/>
        </p:nvSpPr>
        <p:spPr>
          <a:xfrm>
            <a:off x="9459336" y="4424938"/>
            <a:ext cx="1565044" cy="713573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根据实际出差时间会自动设置审批流程</a:t>
            </a:r>
          </a:p>
        </p:txBody>
      </p:sp>
      <p:sp>
        <p:nvSpPr>
          <p:cNvPr id="27" name="对话气泡: 圆角矩形 26">
            <a:extLst>
              <a:ext uri="{FF2B5EF4-FFF2-40B4-BE49-F238E27FC236}">
                <a16:creationId xmlns:a16="http://schemas.microsoft.com/office/drawing/2014/main" id="{D1BC85B2-DE1F-4A7C-BDBD-4509FA3E1A31}"/>
              </a:ext>
            </a:extLst>
          </p:cNvPr>
          <p:cNvSpPr/>
          <p:nvPr/>
        </p:nvSpPr>
        <p:spPr>
          <a:xfrm>
            <a:off x="9623869" y="2248249"/>
            <a:ext cx="1565045" cy="587229"/>
          </a:xfrm>
          <a:prstGeom prst="wedgeRoundRectCallout">
            <a:avLst>
              <a:gd name="adj1" fmla="val -67708"/>
              <a:gd name="adj2" fmla="val 905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、相关的文件、通知或者照片</a:t>
            </a:r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0321EF5C-5C4C-4A5E-BC5B-5CB500A8262F}"/>
              </a:ext>
            </a:extLst>
          </p:cNvPr>
          <p:cNvSpPr/>
          <p:nvPr/>
        </p:nvSpPr>
        <p:spPr>
          <a:xfrm>
            <a:off x="9991187" y="3120705"/>
            <a:ext cx="1197727" cy="587229"/>
          </a:xfrm>
          <a:prstGeom prst="wedgeRoundRectCallout">
            <a:avLst>
              <a:gd name="adj1" fmla="val 49388"/>
              <a:gd name="adj2" fmla="val 1576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</a:t>
            </a:r>
            <a:r>
              <a:rPr lang="zh-CN" altLang="en-US" sz="1400" dirty="0"/>
              <a:t>学校联系领导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B1A71098-368C-4F35-AA3E-49C4C6AFC535}"/>
              </a:ext>
            </a:extLst>
          </p:cNvPr>
          <p:cNvSpPr/>
          <p:nvPr/>
        </p:nvSpPr>
        <p:spPr>
          <a:xfrm>
            <a:off x="9144001" y="5514774"/>
            <a:ext cx="1416536" cy="587229"/>
          </a:xfrm>
          <a:prstGeom prst="wedgeRoundRectCallout">
            <a:avLst>
              <a:gd name="adj1" fmla="val 99818"/>
              <a:gd name="adj2" fmla="val -551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</a:t>
            </a:r>
            <a:r>
              <a:rPr lang="zh-CN" altLang="en-US" sz="1400" dirty="0"/>
              <a:t>学校联系科室领导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1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A6E1C-F137-4D91-B402-D1A48845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遂昌县学校（幼儿园）外出请假报告制度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E177C0-9CF9-44F1-8A2F-B81D40C0E6C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algn="ctr"/>
            <a:endParaRPr lang="en-US" altLang="zh-CN" dirty="0"/>
          </a:p>
          <a:p>
            <a:pPr algn="ctr"/>
            <a:r>
              <a:rPr lang="zh-CN" altLang="en-US" dirty="0"/>
              <a:t>遂教发</a:t>
            </a:r>
            <a:r>
              <a:rPr lang="en-US" altLang="zh-CN" dirty="0"/>
              <a:t>〔2017〕26</a:t>
            </a:r>
            <a:r>
              <a:rPr lang="zh-CN" altLang="en-US" dirty="0"/>
              <a:t>号</a:t>
            </a:r>
            <a:endParaRPr lang="en-US" altLang="zh-CN" dirty="0"/>
          </a:p>
          <a:p>
            <a:pPr>
              <a:lnSpc>
                <a:spcPct val="100000"/>
              </a:lnSpc>
            </a:pPr>
            <a:r>
              <a:rPr lang="en-US" altLang="zh-CN" dirty="0"/>
              <a:t>2. </a:t>
            </a:r>
            <a:r>
              <a:rPr lang="zh-CN" altLang="en-US" dirty="0"/>
              <a:t>学校（幼儿园）组织教职工到县域外学习考察，应先填写</a:t>
            </a:r>
            <a:r>
              <a:rPr lang="en-US" altLang="zh-CN" dirty="0"/>
              <a:t>《</a:t>
            </a:r>
            <a:r>
              <a:rPr lang="zh-CN" altLang="en-US" dirty="0"/>
              <a:t>遂昌县教育系统组织外出学习考察活动审批表</a:t>
            </a:r>
            <a:r>
              <a:rPr lang="en-US" altLang="zh-CN" dirty="0"/>
              <a:t>》</a:t>
            </a:r>
            <a:r>
              <a:rPr lang="zh-CN" altLang="en-US" dirty="0"/>
              <a:t>，由学校联系领导审核，报局主要领导审批，交人事科备案。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3. </a:t>
            </a:r>
            <a:r>
              <a:rPr lang="zh-CN" altLang="en-US" dirty="0"/>
              <a:t>学校（幼儿园）组织教职工在县域内学习交流，应填写</a:t>
            </a:r>
            <a:r>
              <a:rPr lang="en-US" altLang="zh-CN" dirty="0"/>
              <a:t>《</a:t>
            </a:r>
            <a:r>
              <a:rPr lang="zh-CN" altLang="en-US" dirty="0"/>
              <a:t>遂昌县教育系统组织外出学习考察活动审批表</a:t>
            </a:r>
            <a:r>
              <a:rPr lang="en-US" altLang="zh-CN" dirty="0"/>
              <a:t>》</a:t>
            </a:r>
            <a:r>
              <a:rPr lang="zh-CN" altLang="en-US" dirty="0"/>
              <a:t>，由学校联系领导审批，报人事科备案，并告之与学习内容相关的职能科室。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4. </a:t>
            </a:r>
            <a:r>
              <a:rPr lang="zh-CN" altLang="en-US" dirty="0"/>
              <a:t>教育局科室或直属单位组织学校（幼儿园）教职工外出学习考察，应事先填写</a:t>
            </a:r>
            <a:r>
              <a:rPr lang="en-US" altLang="zh-CN" dirty="0"/>
              <a:t>《</a:t>
            </a:r>
            <a:r>
              <a:rPr lang="zh-CN" altLang="en-US" dirty="0"/>
              <a:t>遂昌县教育系统组织外出学习考察活动审批表</a:t>
            </a:r>
            <a:r>
              <a:rPr lang="en-US" altLang="zh-CN" dirty="0"/>
              <a:t>》</a:t>
            </a:r>
            <a:r>
              <a:rPr lang="zh-CN" altLang="en-US" dirty="0"/>
              <a:t>，由组织单位报局业务分管领导审核后，报局主要领导审批，交人事科备案。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5.</a:t>
            </a:r>
            <a:r>
              <a:rPr lang="zh-CN" altLang="en-US" dirty="0"/>
              <a:t>直属单位领导外出或组织本单位干部职工外出学习考察，参照学校（幼儿园）的审批程序执行。</a:t>
            </a:r>
          </a:p>
        </p:txBody>
      </p:sp>
    </p:spTree>
    <p:extLst>
      <p:ext uri="{BB962C8B-B14F-4D97-AF65-F5344CB8AC3E}">
        <p14:creationId xmlns:p14="http://schemas.microsoft.com/office/powerpoint/2010/main" val="4255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8C8848-D4A7-464C-8510-4A05197D7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834" y="1515611"/>
            <a:ext cx="2425669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405FA86-378A-44FB-B242-99C1B7BC7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09" y="1515612"/>
            <a:ext cx="2425669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A8C860C-09E2-4D02-B0EE-0916A96F1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、请假审批流程（单位集体外出学习审批）</a:t>
            </a:r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B2FAD18F-041F-4B02-82C2-30BEF27F7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61" y="1515611"/>
            <a:ext cx="2425667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2E397B-7294-4A6B-A852-DC9DFF73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84" y="1515612"/>
            <a:ext cx="2425669" cy="50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090686C0-9E6F-4722-B9EB-16550B6D089B}"/>
              </a:ext>
            </a:extLst>
          </p:cNvPr>
          <p:cNvSpPr/>
          <p:nvPr/>
        </p:nvSpPr>
        <p:spPr>
          <a:xfrm>
            <a:off x="1761688" y="5796793"/>
            <a:ext cx="1565045" cy="285226"/>
          </a:xfrm>
          <a:prstGeom prst="wedgeRoundRectCallout">
            <a:avLst>
              <a:gd name="adj1" fmla="val -25363"/>
              <a:gd name="adj2" fmla="val 10945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、点击中间图标</a:t>
            </a: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C1F607EE-BF81-44A0-BB22-61F8C4367B1E}"/>
              </a:ext>
            </a:extLst>
          </p:cNvPr>
          <p:cNvSpPr/>
          <p:nvPr/>
        </p:nvSpPr>
        <p:spPr>
          <a:xfrm>
            <a:off x="1251358" y="4035612"/>
            <a:ext cx="1565045" cy="285226"/>
          </a:xfrm>
          <a:prstGeom prst="wedgeRoundRectCallout">
            <a:avLst>
              <a:gd name="adj1" fmla="val -11962"/>
              <a:gd name="adj2" fmla="val 1447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、点击审批</a:t>
            </a:r>
          </a:p>
        </p:txBody>
      </p:sp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6C4B63C5-CA8B-4861-9313-4FD5E8D2854A}"/>
              </a:ext>
            </a:extLst>
          </p:cNvPr>
          <p:cNvSpPr/>
          <p:nvPr/>
        </p:nvSpPr>
        <p:spPr>
          <a:xfrm>
            <a:off x="4040695" y="4304061"/>
            <a:ext cx="1565045" cy="477664"/>
          </a:xfrm>
          <a:prstGeom prst="wedgeRoundRectCallout">
            <a:avLst>
              <a:gd name="adj1" fmla="val 55040"/>
              <a:gd name="adj2" fmla="val -11469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、选择单位集体外出学习审批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208DCBC-995D-4500-B1A1-C38A07590DF5}"/>
              </a:ext>
            </a:extLst>
          </p:cNvPr>
          <p:cNvSpPr/>
          <p:nvPr/>
        </p:nvSpPr>
        <p:spPr>
          <a:xfrm>
            <a:off x="6736360" y="3146378"/>
            <a:ext cx="1107346" cy="1778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r>
              <a:rPr lang="zh-CN" altLang="en-US" dirty="0"/>
              <a:t>、根据实际进行填报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48DABF5-FF7C-4395-B992-FB1CEBF12521}"/>
              </a:ext>
            </a:extLst>
          </p:cNvPr>
          <p:cNvCxnSpPr/>
          <p:nvPr/>
        </p:nvCxnSpPr>
        <p:spPr>
          <a:xfrm flipV="1">
            <a:off x="7667538" y="2357306"/>
            <a:ext cx="665988" cy="74662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EDB7AEE-46A8-44B2-AAF2-FE5F5D995DAC}"/>
              </a:ext>
            </a:extLst>
          </p:cNvPr>
          <p:cNvCxnSpPr>
            <a:cxnSpLocks/>
          </p:cNvCxnSpPr>
          <p:nvPr/>
        </p:nvCxnSpPr>
        <p:spPr>
          <a:xfrm flipV="1">
            <a:off x="7776594" y="2707201"/>
            <a:ext cx="733085" cy="43917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E339E37-CCDC-4382-B174-34DE812FCCF7}"/>
              </a:ext>
            </a:extLst>
          </p:cNvPr>
          <p:cNvCxnSpPr>
            <a:cxnSpLocks/>
          </p:cNvCxnSpPr>
          <p:nvPr/>
        </p:nvCxnSpPr>
        <p:spPr>
          <a:xfrm flipV="1">
            <a:off x="7852488" y="3514987"/>
            <a:ext cx="481038" cy="35233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7F1FE23-707D-4E94-9D28-AE8593FF0432}"/>
              </a:ext>
            </a:extLst>
          </p:cNvPr>
          <p:cNvCxnSpPr>
            <a:cxnSpLocks/>
          </p:cNvCxnSpPr>
          <p:nvPr/>
        </p:nvCxnSpPr>
        <p:spPr>
          <a:xfrm flipV="1">
            <a:off x="7852488" y="3049651"/>
            <a:ext cx="736985" cy="31303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E4A7BF3B-73AA-4646-AB56-7C4DFE078354}"/>
              </a:ext>
            </a:extLst>
          </p:cNvPr>
          <p:cNvCxnSpPr>
            <a:cxnSpLocks/>
          </p:cNvCxnSpPr>
          <p:nvPr/>
        </p:nvCxnSpPr>
        <p:spPr>
          <a:xfrm>
            <a:off x="7852488" y="4424938"/>
            <a:ext cx="467667" cy="4155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975759CD-89EE-4552-BB82-AAB65E70A866}"/>
              </a:ext>
            </a:extLst>
          </p:cNvPr>
          <p:cNvCxnSpPr>
            <a:cxnSpLocks/>
          </p:cNvCxnSpPr>
          <p:nvPr/>
        </p:nvCxnSpPr>
        <p:spPr>
          <a:xfrm>
            <a:off x="7709875" y="4924845"/>
            <a:ext cx="221915" cy="58992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对话气泡: 圆角矩形 26">
            <a:extLst>
              <a:ext uri="{FF2B5EF4-FFF2-40B4-BE49-F238E27FC236}">
                <a16:creationId xmlns:a16="http://schemas.microsoft.com/office/drawing/2014/main" id="{D1BC85B2-DE1F-4A7C-BDBD-4509FA3E1A31}"/>
              </a:ext>
            </a:extLst>
          </p:cNvPr>
          <p:cNvSpPr/>
          <p:nvPr/>
        </p:nvSpPr>
        <p:spPr>
          <a:xfrm>
            <a:off x="9623869" y="2339561"/>
            <a:ext cx="1565045" cy="587229"/>
          </a:xfrm>
          <a:prstGeom prst="wedgeRoundRectCallout">
            <a:avLst>
              <a:gd name="adj1" fmla="val -67708"/>
              <a:gd name="adj2" fmla="val 905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、相关的文件、通知或者照片</a:t>
            </a:r>
          </a:p>
        </p:txBody>
      </p:sp>
      <p:sp>
        <p:nvSpPr>
          <p:cNvPr id="28" name="对话气泡: 圆角矩形 27">
            <a:extLst>
              <a:ext uri="{FF2B5EF4-FFF2-40B4-BE49-F238E27FC236}">
                <a16:creationId xmlns:a16="http://schemas.microsoft.com/office/drawing/2014/main" id="{0321EF5C-5C4C-4A5E-BC5B-5CB500A8262F}"/>
              </a:ext>
            </a:extLst>
          </p:cNvPr>
          <p:cNvSpPr/>
          <p:nvPr/>
        </p:nvSpPr>
        <p:spPr>
          <a:xfrm>
            <a:off x="9991187" y="3120705"/>
            <a:ext cx="1197727" cy="587229"/>
          </a:xfrm>
          <a:prstGeom prst="wedgeRoundRectCallout">
            <a:avLst>
              <a:gd name="adj1" fmla="val 47987"/>
              <a:gd name="adj2" fmla="val 18769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</a:t>
            </a:r>
            <a:r>
              <a:rPr lang="zh-CN" altLang="en-US" sz="1400" dirty="0"/>
              <a:t>学校联系领导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对话气泡: 圆角矩形 28">
            <a:extLst>
              <a:ext uri="{FF2B5EF4-FFF2-40B4-BE49-F238E27FC236}">
                <a16:creationId xmlns:a16="http://schemas.microsoft.com/office/drawing/2014/main" id="{B1A71098-368C-4F35-AA3E-49C4C6AFC535}"/>
              </a:ext>
            </a:extLst>
          </p:cNvPr>
          <p:cNvSpPr/>
          <p:nvPr/>
        </p:nvSpPr>
        <p:spPr>
          <a:xfrm>
            <a:off x="9523400" y="4927545"/>
            <a:ext cx="1416536" cy="587229"/>
          </a:xfrm>
          <a:prstGeom prst="wedgeRoundRectCallout">
            <a:avLst>
              <a:gd name="adj1" fmla="val 69022"/>
              <a:gd name="adj2" fmla="val 705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、选择</a:t>
            </a:r>
            <a:r>
              <a:rPr lang="zh-CN" altLang="en-US" sz="1400" dirty="0"/>
              <a:t>学校联系科室领导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7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11F40-C1B8-4580-8606-D1DF868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10765522" cy="1096962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、请假审批流程（教师长期请假审批如病假、产假、事假等）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0EE7180-FC9A-4F85-9035-1EB9DFE12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38" y="1535189"/>
            <a:ext cx="2424845" cy="503829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7B2ADA-2BCA-43DF-85EE-0504FEA57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00" y="1535189"/>
            <a:ext cx="2424845" cy="50382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CCF2667-2ABA-4BA5-BF3B-E95B1082243C}"/>
              </a:ext>
            </a:extLst>
          </p:cNvPr>
          <p:cNvSpPr/>
          <p:nvPr/>
        </p:nvSpPr>
        <p:spPr>
          <a:xfrm>
            <a:off x="992271" y="2978091"/>
            <a:ext cx="1107346" cy="1778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根据实际进行填报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FDDB633-F1FA-4CC9-BE40-45B373746B46}"/>
              </a:ext>
            </a:extLst>
          </p:cNvPr>
          <p:cNvCxnSpPr>
            <a:cxnSpLocks/>
          </p:cNvCxnSpPr>
          <p:nvPr/>
        </p:nvCxnSpPr>
        <p:spPr>
          <a:xfrm flipV="1">
            <a:off x="2045089" y="2298583"/>
            <a:ext cx="2199314" cy="67925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373FD1-D12B-4246-8105-22437848E4BC}"/>
              </a:ext>
            </a:extLst>
          </p:cNvPr>
          <p:cNvCxnSpPr>
            <a:cxnSpLocks/>
          </p:cNvCxnSpPr>
          <p:nvPr/>
        </p:nvCxnSpPr>
        <p:spPr>
          <a:xfrm flipV="1">
            <a:off x="2154145" y="2860646"/>
            <a:ext cx="1920689" cy="6543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51DBECAA-732D-4499-B4B0-1CC78A5BE670}"/>
              </a:ext>
            </a:extLst>
          </p:cNvPr>
          <p:cNvCxnSpPr>
            <a:cxnSpLocks/>
          </p:cNvCxnSpPr>
          <p:nvPr/>
        </p:nvCxnSpPr>
        <p:spPr>
          <a:xfrm>
            <a:off x="2230039" y="4385697"/>
            <a:ext cx="999722" cy="17791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DA024ADD-BF28-405E-8FF8-B4D0A2A2C978}"/>
              </a:ext>
            </a:extLst>
          </p:cNvPr>
          <p:cNvCxnSpPr>
            <a:cxnSpLocks/>
          </p:cNvCxnSpPr>
          <p:nvPr/>
        </p:nvCxnSpPr>
        <p:spPr>
          <a:xfrm flipV="1">
            <a:off x="2175511" y="3306098"/>
            <a:ext cx="1930321" cy="67401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08013DE-7000-4C1D-A0B4-B5889575B21D}"/>
              </a:ext>
            </a:extLst>
          </p:cNvPr>
          <p:cNvCxnSpPr>
            <a:cxnSpLocks/>
          </p:cNvCxnSpPr>
          <p:nvPr/>
        </p:nvCxnSpPr>
        <p:spPr>
          <a:xfrm>
            <a:off x="2099617" y="4840448"/>
            <a:ext cx="735862" cy="60400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BCDFEC7-D9BA-4223-9913-CB9CC094E0D5}"/>
              </a:ext>
            </a:extLst>
          </p:cNvPr>
          <p:cNvSpPr/>
          <p:nvPr/>
        </p:nvSpPr>
        <p:spPr>
          <a:xfrm>
            <a:off x="5855150" y="2088857"/>
            <a:ext cx="1107346" cy="17784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审批人选择学校或者单位的负责人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BF0C3A7-5483-4451-8E63-CAEFCCB2EB0A}"/>
              </a:ext>
            </a:extLst>
          </p:cNvPr>
          <p:cNvCxnSpPr>
            <a:cxnSpLocks/>
          </p:cNvCxnSpPr>
          <p:nvPr/>
        </p:nvCxnSpPr>
        <p:spPr>
          <a:xfrm>
            <a:off x="6962496" y="2638212"/>
            <a:ext cx="2718093" cy="5496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694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、审批流程结果</a:t>
            </a:r>
            <a:r>
              <a:rPr lang="zh-CN" altLang="en-US" dirty="0"/>
              <a:t>查看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74" y="1600200"/>
            <a:ext cx="2685618" cy="47744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52" y="1600200"/>
            <a:ext cx="2685619" cy="47744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线形标注 1 4"/>
          <p:cNvSpPr/>
          <p:nvPr/>
        </p:nvSpPr>
        <p:spPr>
          <a:xfrm>
            <a:off x="3912587" y="5370022"/>
            <a:ext cx="1358065" cy="357448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点击中间图标</a:t>
            </a:r>
          </a:p>
        </p:txBody>
      </p:sp>
      <p:sp>
        <p:nvSpPr>
          <p:cNvPr id="8" name="线形标注 1 7"/>
          <p:cNvSpPr/>
          <p:nvPr/>
        </p:nvSpPr>
        <p:spPr>
          <a:xfrm>
            <a:off x="3649204" y="2405149"/>
            <a:ext cx="1382650" cy="329739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点击审批图标</a:t>
            </a:r>
          </a:p>
        </p:txBody>
      </p:sp>
      <p:sp>
        <p:nvSpPr>
          <p:cNvPr id="9" name="线形标注 1 8"/>
          <p:cNvSpPr/>
          <p:nvPr/>
        </p:nvSpPr>
        <p:spPr>
          <a:xfrm>
            <a:off x="7938654" y="3377739"/>
            <a:ext cx="1802927" cy="357448"/>
          </a:xfrm>
          <a:prstGeom prst="borderCallout1">
            <a:avLst>
              <a:gd name="adj1" fmla="val -9157"/>
              <a:gd name="adj2" fmla="val 57162"/>
              <a:gd name="adj3" fmla="val -178197"/>
              <a:gd name="adj4" fmla="val 381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点击我发起的图标</a:t>
            </a:r>
          </a:p>
        </p:txBody>
      </p:sp>
    </p:spTree>
    <p:extLst>
      <p:ext uri="{BB962C8B-B14F-4D97-AF65-F5344CB8AC3E}">
        <p14:creationId xmlns:p14="http://schemas.microsoft.com/office/powerpoint/2010/main" val="18759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25" y="1743273"/>
            <a:ext cx="2799910" cy="4883141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4</a:t>
            </a:r>
            <a:r>
              <a:rPr lang="zh-CN" altLang="en-US" dirty="0"/>
              <a:t>、审批流程结果查看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7470" y="1941883"/>
            <a:ext cx="2934392" cy="120032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可浏览本人发起的申请，并可查看是否已经审批通过。</a:t>
            </a:r>
          </a:p>
        </p:txBody>
      </p:sp>
      <p:cxnSp>
        <p:nvCxnSpPr>
          <p:cNvPr id="7" name="直接箭头连接符 6"/>
          <p:cNvCxnSpPr>
            <a:stCxn id="6" idx="1"/>
          </p:cNvCxnSpPr>
          <p:nvPr/>
        </p:nvCxnSpPr>
        <p:spPr>
          <a:xfrm flipH="1">
            <a:off x="2967644" y="2542048"/>
            <a:ext cx="2759826" cy="87191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4" y="1575262"/>
            <a:ext cx="2679722" cy="477443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 dirty="0"/>
              <a:t>4</a:t>
            </a:r>
            <a:r>
              <a:rPr lang="zh-CN" altLang="en-US" dirty="0"/>
              <a:t>、审批流程结果查看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27469" y="1941883"/>
            <a:ext cx="3408217" cy="64633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如需要打印审批单，点击更多。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665452" y="1994239"/>
            <a:ext cx="1062018" cy="43307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727470" y="3366900"/>
            <a:ext cx="3408216" cy="64633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详细显示审批的内容。</a:t>
            </a:r>
          </a:p>
        </p:txBody>
      </p:sp>
      <p:cxnSp>
        <p:nvCxnSpPr>
          <p:cNvPr id="11" name="直接箭头连接符 10"/>
          <p:cNvCxnSpPr>
            <a:stCxn id="10" idx="1"/>
          </p:cNvCxnSpPr>
          <p:nvPr/>
        </p:nvCxnSpPr>
        <p:spPr>
          <a:xfrm flipH="1" flipV="1">
            <a:off x="2867892" y="4184844"/>
            <a:ext cx="2859578" cy="5921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5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学术文献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9_TF03431380_TF03431380" id="{9AE2BD50-F2AD-48C6-8A81-F7D7390F9E40}" vid="{822244C9-F44A-41EE-AAAB-DAE7A533DA64}"/>
    </a:ext>
  </a:extLst>
</a:theme>
</file>

<file path=ppt/theme/theme2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553</Words>
  <Application>Microsoft Office PowerPoint</Application>
  <PresentationFormat>宽屏</PresentationFormat>
  <Paragraphs>58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Euphemia</vt:lpstr>
      <vt:lpstr>Wingdings</vt:lpstr>
      <vt:lpstr>学术文献 16x9</vt:lpstr>
      <vt:lpstr>钉钉审批流程说明</vt:lpstr>
      <vt:lpstr>遂昌县学校（幼儿园）外出请假报告制度</vt:lpstr>
      <vt:lpstr>1、请假审批流程（校园长外出学习审批）</vt:lpstr>
      <vt:lpstr>遂昌县学校（幼儿园）外出请假报告制度</vt:lpstr>
      <vt:lpstr>2、请假审批流程（单位集体外出学习审批）</vt:lpstr>
      <vt:lpstr>3、请假审批流程（教师长期请假审批如病假、产假、事假等）</vt:lpstr>
      <vt:lpstr>4、审批流程结果查看</vt:lpstr>
      <vt:lpstr>4、审批流程结果查看</vt:lpstr>
      <vt:lpstr>4、审批流程结果查看</vt:lpstr>
      <vt:lpstr>5、审批单打印（PC端钉钉）</vt:lpstr>
      <vt:lpstr>5、审批单打印（PC端钉钉）</vt:lpstr>
      <vt:lpstr>5、审批单打印（PC端钉钉）</vt:lpstr>
      <vt:lpstr>4、审批单打印（PC端钉钉）</vt:lpstr>
      <vt:lpstr>5、审批单打印（PC端钉钉）</vt:lpstr>
      <vt:lpstr>5、审批单打印（PC端钉钉）</vt:lpstr>
      <vt:lpstr>5、审批单打印（PC端钉钉）</vt:lpstr>
      <vt:lpstr>说明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2018-03-20T08:51:30Z</dcterms:created>
  <dcterms:modified xsi:type="dcterms:W3CDTF">2019-05-29T07:18:36Z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